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IBM Plex Sans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IBM Plex Sans SemiBol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IBMPlexSans-bold.fntdata"/><Relationship Id="rId45" Type="http://schemas.openxmlformats.org/officeDocument/2006/relationships/font" Target="fonts/IBMPlex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-boldItalic.fntdata"/><Relationship Id="rId47" Type="http://schemas.openxmlformats.org/officeDocument/2006/relationships/font" Target="fonts/IBMPlexSans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IBMPlexSansSemiBold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IBMPlexSansSemiBold-italic.fntdata"/><Relationship Id="rId10" Type="http://schemas.openxmlformats.org/officeDocument/2006/relationships/slide" Target="slides/slide4.xml"/><Relationship Id="rId54" Type="http://schemas.openxmlformats.org/officeDocument/2006/relationships/font" Target="fonts/IBMPlexSansSemi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IBMPlexSansSemi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d5e2eb92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d5e2eb92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e4921cb1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e4921cb1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4921cb1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e4921cb1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e4921cb1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e4921cb1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e4921cb1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e4921cb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e4921cb1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e4921cb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e4921cb1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e4921cb1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e4921cb1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e4921cb1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e4921cb1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e4921cb1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452ba42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452ba42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e55efe0d6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e55efe0d6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d5e2eb929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d5e2eb929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e491035c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e491035c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e4921cb1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e4921cb1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e4921cb1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e4921cb1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4921cb1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e4921cb1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e491035c7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e491035c7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e4921cb10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e4921cb10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e4921cb1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e4921cb1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e4921cb10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e4921cb10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e4921cb10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e4921cb10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e4921cb10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e4921cb10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dc93cbcf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dc93cbcf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e4921cb10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e4921cb10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e4921cb1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e4921cb1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e4921cb10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e4921cb10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e4921cb1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3e4921cb1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e491035c7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e491035c7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e491035c7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e491035c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e491035c7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e491035c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e4921cb10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3e4921cb10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e491035c7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3e491035c7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e4921cb1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e4921cb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e55efe0d6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e55efe0d6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e491035c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e491035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e4921cb1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e4921cb1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e4921cb1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e4921cb1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4921cb1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4921cb1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_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0" name="Google Shape;200;p40"/>
          <p:cNvSpPr txBox="1"/>
          <p:nvPr>
            <p:ph idx="1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1" name="Google Shape;20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gif"/><Relationship Id="rId4" Type="http://schemas.openxmlformats.org/officeDocument/2006/relationships/image" Target="../media/image17.gif"/><Relationship Id="rId5" Type="http://schemas.openxmlformats.org/officeDocument/2006/relationships/image" Target="../media/image10.gif"/><Relationship Id="rId6" Type="http://schemas.openxmlformats.org/officeDocument/2006/relationships/image" Target="../media/image2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gif"/><Relationship Id="rId4" Type="http://schemas.openxmlformats.org/officeDocument/2006/relationships/image" Target="../media/image17.gif"/><Relationship Id="rId5" Type="http://schemas.openxmlformats.org/officeDocument/2006/relationships/image" Target="../media/image10.gif"/><Relationship Id="rId6" Type="http://schemas.openxmlformats.org/officeDocument/2006/relationships/image" Target="../media/image29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gif"/><Relationship Id="rId4" Type="http://schemas.openxmlformats.org/officeDocument/2006/relationships/image" Target="../media/image17.gif"/><Relationship Id="rId5" Type="http://schemas.openxmlformats.org/officeDocument/2006/relationships/image" Target="../media/image10.gif"/><Relationship Id="rId6" Type="http://schemas.openxmlformats.org/officeDocument/2006/relationships/image" Target="../media/image2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CSS и HTML – </a:t>
            </a:r>
            <a:br>
              <a:rPr lang="ru"/>
            </a:br>
            <a:r>
              <a:rPr lang="ru"/>
              <a:t>что за звери?</a:t>
            </a:r>
            <a:endParaRPr/>
          </a:p>
        </p:txBody>
      </p:sp>
      <p:sp>
        <p:nvSpPr>
          <p:cNvPr id="208" name="Google Shape;208;p41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2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Знакомство с веб-технологиями</a:t>
            </a:r>
            <a:endParaRPr sz="1000"/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05" name="Google Shape;305;p50"/>
          <p:cNvSpPr txBox="1"/>
          <p:nvPr/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Делает текст курсивом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Делает текст жирным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Делает текст подчеркнутым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Тег &lt;strong&gt; редактирует текст: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12" name="Google Shape;312;p51"/>
          <p:cNvSpPr txBox="1"/>
          <p:nvPr/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Делает текст курсивом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Делает текст жирным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Делает текст подчеркнутым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Тег &lt;strong&gt; редактирует текст: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19" name="Google Shape;319;p52"/>
          <p:cNvSpPr txBox="1"/>
          <p:nvPr/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&lt;img&gt;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&lt;image&gt;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&lt;im&gt;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52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какого тега можно вставить картинку в HTML-документ?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26" name="Google Shape;326;p53"/>
          <p:cNvSpPr txBox="1"/>
          <p:nvPr/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&lt;img&gt;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&lt;image&gt;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&lt;im&gt;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53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помощью какого тега можно вставить картинку в HTML-документ?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33" name="Google Shape;333;p54"/>
          <p:cNvSpPr txBox="1"/>
          <p:nvPr/>
        </p:nvSpPr>
        <p:spPr>
          <a:xfrm>
            <a:off x="540000" y="3095300"/>
            <a:ext cx="8064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Нет, не хватает «;»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Да, работать будет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цвет указывается кодом, а не названием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4" name="Google Shape;334;p54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Допускается ли такой синтаксис?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230203"/>
            <a:ext cx="8064000" cy="164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41" name="Google Shape;341;p55"/>
          <p:cNvSpPr txBox="1"/>
          <p:nvPr/>
        </p:nvSpPr>
        <p:spPr>
          <a:xfrm>
            <a:off x="540000" y="3095300"/>
            <a:ext cx="8064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не хватает «;»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Да, работать будет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цвет указывается кодом, а не названием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Допускается ли такой синтаксис?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230203"/>
            <a:ext cx="8064000" cy="164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49" name="Google Shape;349;p56"/>
          <p:cNvSpPr txBox="1"/>
          <p:nvPr/>
        </p:nvSpPr>
        <p:spPr>
          <a:xfrm>
            <a:off x="540000" y="2880000"/>
            <a:ext cx="8064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Да, все верно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нужно задавать цвет фона названием, например «red»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нужно использовать обращение «#html»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0" name="Google Shape;350;p56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Можно ли использовать синтаксис для задания стиля элементу?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329049"/>
            <a:ext cx="8062341" cy="11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57" name="Google Shape;357;p57"/>
          <p:cNvSpPr txBox="1"/>
          <p:nvPr/>
        </p:nvSpPr>
        <p:spPr>
          <a:xfrm>
            <a:off x="540000" y="2880000"/>
            <a:ext cx="8064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Да, все верно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нужно задавать цвет фона названием, например «red»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Нет, нужно использовать обращение «#html»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57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Можно ли использовать синтаксис для задания стиля элементу?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329049"/>
            <a:ext cx="8062341" cy="11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365" name="Google Shape;3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76" name="Google Shape;376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215" name="Google Shape;215;p42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веб-технологиями</a:t>
            </a:r>
            <a:endParaRPr/>
          </a:p>
        </p:txBody>
      </p:sp>
      <p:sp>
        <p:nvSpPr>
          <p:cNvPr id="216" name="Google Shape;216;p42"/>
          <p:cNvSpPr txBox="1"/>
          <p:nvPr/>
        </p:nvSpPr>
        <p:spPr>
          <a:xfrm>
            <a:off x="540000" y="18000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Лекция 1. </a:t>
            </a:r>
            <a:b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Веб-технологии: вчера, сегодня, завтра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" name="Google Shape;217;p42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3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220" name="Google Shape;220;p42"/>
          <p:cNvCxnSpPr>
            <a:stCxn id="217" idx="6"/>
            <a:endCxn id="218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2"/>
          <p:cNvCxnSpPr>
            <a:stCxn id="218" idx="6"/>
            <a:endCxn id="219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42"/>
          <p:cNvCxnSpPr>
            <a:stCxn id="219" idx="6"/>
            <a:endCxn id="223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42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FFFFFF"/>
                </a:solidFill>
              </a:rPr>
              <a:t>4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24" name="Google Shape;224;p42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5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25" name="Google Shape;225;p42"/>
          <p:cNvCxnSpPr>
            <a:stCxn id="224" idx="6"/>
            <a:endCxn id="226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42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6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27" name="Google Shape;227;p42"/>
          <p:cNvCxnSpPr>
            <a:stCxn id="223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2"/>
          <p:cNvCxnSpPr>
            <a:endCxn id="224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42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7</a:t>
            </a:r>
            <a:endParaRPr b="1" sz="1000">
              <a:solidFill>
                <a:srgbClr val="B7B9C8"/>
              </a:solidFill>
            </a:endParaRPr>
          </a:p>
        </p:txBody>
      </p:sp>
      <p:sp>
        <p:nvSpPr>
          <p:cNvPr id="230" name="Google Shape;230;p42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8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31" name="Google Shape;231;p42"/>
          <p:cNvCxnSpPr>
            <a:stCxn id="226" idx="6"/>
            <a:endCxn id="229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2"/>
          <p:cNvCxnSpPr>
            <a:stCxn id="229" idx="6"/>
            <a:endCxn id="230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42"/>
          <p:cNvCxnSpPr>
            <a:stCxn id="230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42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9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35" name="Google Shape;235;p42"/>
          <p:cNvCxnSpPr>
            <a:stCxn id="234" idx="6"/>
            <a:endCxn id="236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42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B7B9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B7B9C8"/>
                </a:solidFill>
              </a:rPr>
              <a:t>10</a:t>
            </a:r>
            <a:endParaRPr b="1" sz="1000">
              <a:solidFill>
                <a:srgbClr val="B7B9C8"/>
              </a:solidFill>
            </a:endParaRPr>
          </a:p>
        </p:txBody>
      </p:sp>
      <p:cxnSp>
        <p:nvCxnSpPr>
          <p:cNvPr id="237" name="Google Shape;237;p42"/>
          <p:cNvCxnSpPr>
            <a:endCxn id="234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cap="flat" cmpd="sng" w="19050">
            <a:solidFill>
              <a:srgbClr val="B7B9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42"/>
          <p:cNvSpPr txBox="1"/>
          <p:nvPr/>
        </p:nvSpPr>
        <p:spPr>
          <a:xfrm>
            <a:off x="540000" y="28764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3. Основы JavaScript для начинающих разработчиков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5.JSON и XML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2646000" y="18000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Семинар 1: Веб-технологии: вчера, сегодня, завтра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2646000" y="28764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3. Основы JavaScript для начинающих разработчиков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5. JSON и XML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2. </a:t>
            </a:r>
            <a:b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 и HTML – что за звери?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4.Основы бэкенда: PHP и MySQL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2. </a:t>
            </a:r>
            <a:b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 и HTML – что за звери?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B7B9C8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4. Основы бэкенда: PHP и MySQL</a:t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9C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82" name="Google Shape;382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Простая страница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83" name="Google Shape;3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75" y="1171800"/>
            <a:ext cx="7742239" cy="35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89" name="Google Shape;389;p61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Emmet - шпаргалка сокращений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0" name="Google Shape;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75" y="1157288"/>
            <a:ext cx="75819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396" name="Google Shape;396;p62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Emmet - шпаргалка сокращений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7" name="Google Shape;3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88" y="1331100"/>
            <a:ext cx="762952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03" name="Google Shape;403;p63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Emmet - шпаргалка сокращений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04" name="Google Shape;4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321563"/>
            <a:ext cx="76676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10" name="Google Shape;410;p64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11" name="Google Shape;4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4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18" name="Google Shape;418;p65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9" name="Google Shape;419;p65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</a:rPr>
              <a:t>Задача: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создать в VS Code HTML-страницу по образцу.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65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26" name="Google Shape;426;p66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&lt;&lt;10:00-&gt;&gt;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720000"/>
            <a:ext cx="3894700" cy="41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34" name="Google Shape;434;p6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35" name="Google Shape;435;p67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Создать в VS Code HTML-страницу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по образцу.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300" y="720000"/>
            <a:ext cx="4525701" cy="396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42" name="Google Shape;442;p68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3" name="Google Shape;443;p68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В уже созданный HTML-файл: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ru" sz="1100">
                <a:solidFill>
                  <a:srgbClr val="000000"/>
                </a:solidFill>
              </a:rPr>
              <a:t>Добавить маркированный и нумерованный список.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ru" sz="1100">
                <a:solidFill>
                  <a:srgbClr val="000000"/>
                </a:solidFill>
              </a:rPr>
              <a:t>Добавить картинку из Яндекс.Картинок (с абсолютной ссылкой).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ru" sz="1100">
                <a:solidFill>
                  <a:srgbClr val="000000"/>
                </a:solidFill>
              </a:rPr>
              <a:t>Добавить картинку с относительной ссылкой.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44" name="Google Shape;444;p68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50" name="Google Shape;450;p69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&lt;&lt;10:00-&gt;&gt;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51" name="Google Shape;4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07" y="630200"/>
            <a:ext cx="2687855" cy="41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2" name="Google Shape;252;p43"/>
          <p:cNvSpPr txBox="1"/>
          <p:nvPr>
            <p:ph idx="1" type="subTitle"/>
          </p:nvPr>
        </p:nvSpPr>
        <p:spPr>
          <a:xfrm>
            <a:off x="540000" y="1168500"/>
            <a:ext cx="56469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Рассмотрим способы оформления страниц с помощью HTML и CSS.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Разберем анатомию HTML-документа.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Познакомимся с основными тегами.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Поймем, как селекторы помогают задать внешний вид элементам 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веб-странице.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Закрепим знания о том, как создаются сайты.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descr="preencoded.png" id="254" name="Google Shape;2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498004" y="2236423"/>
            <a:ext cx="2130150" cy="244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58" name="Google Shape;458;p7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9" name="Google Shape;459;p70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В уже созданный HTML-файл: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ru" sz="1100">
                <a:solidFill>
                  <a:srgbClr val="000000"/>
                </a:solidFill>
              </a:rPr>
              <a:t>Добавить маркированный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и нумерованный список.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ru" sz="1100">
                <a:solidFill>
                  <a:srgbClr val="000000"/>
                </a:solidFill>
              </a:rPr>
              <a:t>Добавить картинку из Яндекс.Картинок (с абсолютной ссылкой).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ru" sz="1100">
                <a:solidFill>
                  <a:srgbClr val="000000"/>
                </a:solidFill>
              </a:rPr>
              <a:t>Добавить картинку с относительной ссылкой.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0" name="Google Shape;4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0" y="0"/>
            <a:ext cx="34532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66" name="Google Shape;466;p71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7" name="Google Shape;467;p71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Изменить цвет фона сайта, заголовка, подзаголовка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и ссылки на странице в уже созданном HTML-файле,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применив метод встраивания и вложения стилей.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68" name="Google Shape;468;p71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74" name="Google Shape;474;p72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&lt;&lt;10:00-&gt;&gt;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75" name="Google Shape;4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512400"/>
            <a:ext cx="3126071" cy="43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3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482" name="Google Shape;482;p7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3" name="Google Shape;483;p73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Изменить цвет фона сайта, заголовка, подзаголовка и ссылки на странице в уже созданном HTML-файле, применив метод встраивания и вложения стилей.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6654D9"/>
                </a:solidFill>
              </a:rPr>
              <a:t>Пример, на вашем экране ➜</a:t>
            </a:r>
            <a:endParaRPr b="1" sz="1100">
              <a:solidFill>
                <a:srgbClr val="6654D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4" name="Google Shape;4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000" y="0"/>
            <a:ext cx="28630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490" name="Google Shape;49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4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4" name="Google Shape;494;p74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5" name="Google Shape;495;p74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01" name="Google Shape;501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6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07" name="Google Shape;507;p7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Создать страницу с рассказом о чем угодно. Например, о себе или о любимом коте.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Страница должна содержать: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заголовки,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абзацы,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картинки,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списки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ссылки.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7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509" name="Google Shape;5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515" name="Google Shape;515;p7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Домашнее задание, пример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16" name="Google Shape;51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184875"/>
            <a:ext cx="5082749" cy="34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964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523" name="Google Shape;523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pic>
        <p:nvPicPr>
          <p:cNvPr id="524" name="Google Shape;5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4" name="Google Shape;264;p44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4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71" name="Google Shape;271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277" name="Google Shape;277;p46"/>
          <p:cNvSpPr txBox="1"/>
          <p:nvPr/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Язык программирования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Код, который используется для структурирования и отображения веб-страницы и её контента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Каскадная таблица стилей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HTML?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284" name="Google Shape;284;p47"/>
          <p:cNvSpPr txBox="1"/>
          <p:nvPr/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Язык программирования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Код, который используется для структурирования и отображения веб-страницы и её контента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Каскадная таблица стилей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такое HTML?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291" name="Google Shape;291;p48"/>
          <p:cNvSpPr txBox="1"/>
          <p:nvPr/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Тег абзаца</a:t>
            </a:r>
            <a:endParaRPr sz="12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Тег заголовка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Тег тела html-документа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8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чего служит тег: &lt;p&gt;?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CSS и HTML – что за звери?</a:t>
            </a:r>
            <a:endParaRPr/>
          </a:p>
        </p:txBody>
      </p:sp>
      <p:sp>
        <p:nvSpPr>
          <p:cNvPr id="298" name="Google Shape;298;p49"/>
          <p:cNvSpPr txBox="1"/>
          <p:nvPr/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E0FF23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Тег абзаца</a:t>
            </a:r>
            <a:endParaRPr sz="1200">
              <a:solidFill>
                <a:srgbClr val="000000"/>
              </a:solidFill>
              <a:highlight>
                <a:srgbClr val="E0FF2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Тег заголовка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9299" lvl="0" marL="374399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54D9"/>
              </a:buClr>
              <a:buSzPts val="1400"/>
              <a:buFont typeface="IBM Plex Sans"/>
              <a:buAutoNum type="arabicPeriod"/>
            </a:pPr>
            <a:r>
              <a:rPr lang="ru" sz="120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Тег тела html-документа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540000" y="720000"/>
            <a:ext cx="8064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Для чего служит тег: &lt;p&gt;?</a:t>
            </a:r>
            <a:endParaRPr sz="1800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